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42" name="CustomShape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5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739800" y="4402080"/>
            <a:ext cx="6283440" cy="4732560"/>
          </a:xfrm>
          <a:prstGeom prst="rect">
            <a:avLst/>
          </a:prstGeom>
        </p:spPr>
        <p:txBody>
          <a:bodyPr lIns="0" rIns="0" tIns="0" bIns="0"/>
          <a:p>
            <a:r>
              <a:rPr b="0" lang="en-CA" sz="1200" spc="-1" strike="noStrike">
                <a:solidFill>
                  <a:srgbClr val="000000"/>
                </a:solidFill>
                <a:latin typeface="Times New Roman"/>
              </a:rPr>
              <a:t>Click to edit the notes format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hdr"/>
          </p:nvPr>
        </p:nvSpPr>
        <p:spPr>
          <a:xfrm>
            <a:off x="0" y="-360"/>
            <a:ext cx="3362400" cy="4935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2000"/>
              </a:lnSpc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9"/>
          <p:cNvSpPr>
            <a:spLocks noGrp="1"/>
          </p:cNvSpPr>
          <p:nvPr>
            <p:ph type="dt"/>
          </p:nvPr>
        </p:nvSpPr>
        <p:spPr>
          <a:xfrm>
            <a:off x="4398840" y="-360"/>
            <a:ext cx="3362400" cy="49356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2000"/>
              </a:lnSpc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0"/>
          <p:cNvSpPr>
            <a:spLocks noGrp="1"/>
          </p:cNvSpPr>
          <p:nvPr>
            <p:ph type="ftr"/>
          </p:nvPr>
        </p:nvSpPr>
        <p:spPr>
          <a:xfrm>
            <a:off x="0" y="9555120"/>
            <a:ext cx="3362400" cy="49392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92000"/>
              </a:lnSpc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11"/>
          <p:cNvSpPr>
            <a:spLocks noGrp="1"/>
          </p:cNvSpPr>
          <p:nvPr>
            <p:ph type="sldNum"/>
          </p:nvPr>
        </p:nvSpPr>
        <p:spPr>
          <a:xfrm>
            <a:off x="4398840" y="9555120"/>
            <a:ext cx="3362400" cy="49392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92000"/>
              </a:lnSpc>
            </a:pPr>
            <a:fld id="{1D014909-D4F4-4C84-A6A3-1BCC715E7028}" type="slidenum"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739800" y="4402080"/>
            <a:ext cx="6292800" cy="474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739800" y="4402080"/>
            <a:ext cx="6292800" cy="474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739800" y="4402080"/>
            <a:ext cx="6292800" cy="474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39800" y="4402080"/>
            <a:ext cx="6292800" cy="474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39800" y="4402080"/>
            <a:ext cx="6292800" cy="474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39800" y="4402080"/>
            <a:ext cx="6292800" cy="474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739800" y="4402080"/>
            <a:ext cx="6292800" cy="474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39800" y="4402080"/>
            <a:ext cx="6292800" cy="474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739800" y="4402080"/>
            <a:ext cx="6292800" cy="474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39800" y="4402080"/>
            <a:ext cx="6292800" cy="474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739800" y="4402080"/>
            <a:ext cx="6292800" cy="474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280" y="576000"/>
            <a:ext cx="7189920" cy="711000"/>
          </a:xfrm>
          <a:prstGeom prst="rect">
            <a:avLst/>
          </a:prstGeom>
        </p:spPr>
        <p:txBody>
          <a:bodyPr lIns="0" rIns="0" tIns="0" bIns="0" anchor="ctr"/>
          <a:p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1800000"/>
            <a:ext cx="90630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2920" y="4085280"/>
            <a:ext cx="90630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280" y="576000"/>
            <a:ext cx="7189920" cy="711000"/>
          </a:xfrm>
          <a:prstGeom prst="rect">
            <a:avLst/>
          </a:prstGeom>
        </p:spPr>
        <p:txBody>
          <a:bodyPr lIns="0" rIns="0" tIns="0" bIns="0" anchor="ctr"/>
          <a:p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2920" y="1800000"/>
            <a:ext cx="44226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46920" y="1800000"/>
            <a:ext cx="44226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46920" y="4085280"/>
            <a:ext cx="44226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2920" y="4085280"/>
            <a:ext cx="44226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280" y="576000"/>
            <a:ext cx="7189920" cy="711000"/>
          </a:xfrm>
          <a:prstGeom prst="rect">
            <a:avLst/>
          </a:prstGeom>
        </p:spPr>
        <p:txBody>
          <a:bodyPr lIns="0" rIns="0" tIns="0" bIns="0" anchor="ctr"/>
          <a:p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2920" y="1800000"/>
            <a:ext cx="291816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67240" y="1800000"/>
            <a:ext cx="291816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1920" y="1800000"/>
            <a:ext cx="291816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1920" y="4085280"/>
            <a:ext cx="291816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67240" y="4085280"/>
            <a:ext cx="291816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2920" y="4085280"/>
            <a:ext cx="291816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576000"/>
            <a:ext cx="7189920" cy="711000"/>
          </a:xfrm>
          <a:prstGeom prst="rect">
            <a:avLst/>
          </a:prstGeom>
        </p:spPr>
        <p:txBody>
          <a:bodyPr lIns="0" rIns="0" tIns="0" bIns="0" anchor="ctr"/>
          <a:p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2920" y="1800000"/>
            <a:ext cx="9063000" cy="43750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280" y="576000"/>
            <a:ext cx="7189920" cy="711000"/>
          </a:xfrm>
          <a:prstGeom prst="rect">
            <a:avLst/>
          </a:prstGeom>
        </p:spPr>
        <p:txBody>
          <a:bodyPr lIns="0" rIns="0" tIns="0" bIns="0" anchor="ctr"/>
          <a:p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2920" y="1800000"/>
            <a:ext cx="9063000" cy="437508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280" y="576000"/>
            <a:ext cx="7189920" cy="711000"/>
          </a:xfrm>
          <a:prstGeom prst="rect">
            <a:avLst/>
          </a:prstGeom>
        </p:spPr>
        <p:txBody>
          <a:bodyPr lIns="0" rIns="0" tIns="0" bIns="0" anchor="ctr"/>
          <a:p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2920" y="1800000"/>
            <a:ext cx="4422600" cy="437508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46920" y="1800000"/>
            <a:ext cx="4422600" cy="437508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280" y="576000"/>
            <a:ext cx="7189920" cy="711000"/>
          </a:xfrm>
          <a:prstGeom prst="rect">
            <a:avLst/>
          </a:prstGeom>
        </p:spPr>
        <p:txBody>
          <a:bodyPr lIns="0" rIns="0" tIns="0" bIns="0" anchor="ctr"/>
          <a:p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280" y="576000"/>
            <a:ext cx="7189920" cy="329724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576000"/>
            <a:ext cx="7189920" cy="711000"/>
          </a:xfrm>
          <a:prstGeom prst="rect">
            <a:avLst/>
          </a:prstGeom>
        </p:spPr>
        <p:txBody>
          <a:bodyPr lIns="0" rIns="0" tIns="0" bIns="0" anchor="ctr"/>
          <a:p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2920" y="1800000"/>
            <a:ext cx="44226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2920" y="4085280"/>
            <a:ext cx="44226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46920" y="1800000"/>
            <a:ext cx="4422600" cy="437508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280" y="576000"/>
            <a:ext cx="7189920" cy="711000"/>
          </a:xfrm>
          <a:prstGeom prst="rect">
            <a:avLst/>
          </a:prstGeom>
        </p:spPr>
        <p:txBody>
          <a:bodyPr lIns="0" rIns="0" tIns="0" bIns="0" anchor="ctr"/>
          <a:p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1800000"/>
            <a:ext cx="4422600" cy="437508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46920" y="1800000"/>
            <a:ext cx="44226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46920" y="4085280"/>
            <a:ext cx="44226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576000"/>
            <a:ext cx="7189920" cy="711000"/>
          </a:xfrm>
          <a:prstGeom prst="rect">
            <a:avLst/>
          </a:prstGeom>
        </p:spPr>
        <p:txBody>
          <a:bodyPr lIns="0" rIns="0" tIns="0" bIns="0" anchor="ctr"/>
          <a:p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1800000"/>
            <a:ext cx="44226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46920" y="1800000"/>
            <a:ext cx="44226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2920" y="4085280"/>
            <a:ext cx="9063000" cy="208656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223640" cy="7559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3280" y="576000"/>
            <a:ext cx="7189920" cy="7110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CA" sz="3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2920" y="1800000"/>
            <a:ext cx="9063000" cy="4375080"/>
          </a:xfrm>
          <a:prstGeom prst="rect">
            <a:avLst/>
          </a:prstGeom>
        </p:spPr>
        <p:txBody>
          <a:bodyPr lIns="0" rIns="0" tIns="23040" bIns="0">
            <a:normAutofit/>
          </a:bodyPr>
          <a:p>
            <a:pPr marL="342720" indent="-342720">
              <a:spcAft>
                <a:spcPts val="1423"/>
              </a:spcAft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lvl="1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lvl="2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•"/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lvl="3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lvl="4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lvl="5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lvl="6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" descr=""/>
          <p:cNvPicPr/>
          <p:nvPr/>
        </p:nvPicPr>
        <p:blipFill>
          <a:blip r:embed="rId3"/>
          <a:stretch/>
        </p:blipFill>
        <p:spPr>
          <a:xfrm>
            <a:off x="7373880" y="6048360"/>
            <a:ext cx="2490840" cy="1762200"/>
          </a:xfrm>
          <a:prstGeom prst="rect">
            <a:avLst/>
          </a:prstGeom>
          <a:ln>
            <a:noFill/>
          </a:ln>
        </p:spPr>
      </p:pic>
      <p:pic>
        <p:nvPicPr>
          <p:cNvPr id="4" name="" descr=""/>
          <p:cNvPicPr/>
          <p:nvPr/>
        </p:nvPicPr>
        <p:blipFill>
          <a:blip r:embed="rId4"/>
          <a:stretch/>
        </p:blipFill>
        <p:spPr>
          <a:xfrm>
            <a:off x="514440" y="6554880"/>
            <a:ext cx="1646280" cy="5572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3280" y="576360"/>
            <a:ext cx="7199280" cy="720720"/>
          </a:xfrm>
          <a:prstGeom prst="rect">
            <a:avLst/>
          </a:prstGeom>
          <a:noFill/>
          <a:ln>
            <a:noFill/>
          </a:ln>
        </p:spPr>
        <p:txBody>
          <a:bodyPr lIns="0" rIns="0" tIns="30240" bIns="0" anchor="ctr"/>
          <a:p>
            <a:pPr>
              <a:lnSpc>
                <a:spcPct val="93000"/>
              </a:lnSpc>
            </a:pPr>
            <a:r>
              <a:rPr b="1" lang="en-CA" sz="3400" spc="-1" strike="noStrike">
                <a:solidFill>
                  <a:srgbClr val="000000"/>
                </a:solidFill>
                <a:latin typeface="Arial"/>
              </a:rPr>
              <a:t>E-Stores </a:t>
            </a:r>
            <a:r>
              <a:rPr b="0" lang="en-CA" sz="3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1008000" y="1510920"/>
            <a:ext cx="8207280" cy="2855880"/>
          </a:xfrm>
          <a:prstGeom prst="rect">
            <a:avLst/>
          </a:prstGeom>
          <a:noFill/>
          <a:ln>
            <a:noFill/>
          </a:ln>
        </p:spPr>
        <p:txBody>
          <a:bodyPr lIns="0" rIns="0" tIns="35640" bIns="0">
            <a:normAutofit/>
          </a:bodyPr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CA" sz="4000" spc="-1" strike="noStrike">
                <a:solidFill>
                  <a:srgbClr val="000000"/>
                </a:solidFill>
                <a:latin typeface="Arial"/>
              </a:rPr>
              <a:t>e-Stores have many titles:</a:t>
            </a:r>
            <a:r>
              <a:rPr b="1" lang="en-CA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800" spc="-1" strike="noStrike">
                <a:solidFill>
                  <a:srgbClr val="000000"/>
                </a:solidFill>
                <a:latin typeface="Arial"/>
              </a:rPr>
              <a:t>...Company Stores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800" spc="-1" strike="noStrike">
                <a:solidFill>
                  <a:srgbClr val="000000"/>
                </a:solidFill>
                <a:latin typeface="Arial"/>
              </a:rPr>
              <a:t>...eCommerce Websites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800" spc="-1" strike="noStrike">
                <a:solidFill>
                  <a:srgbClr val="000000"/>
                </a:solidFill>
                <a:latin typeface="Arial"/>
              </a:rPr>
              <a:t>...On-Line Programs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CA" sz="2400" spc="-1" strike="noStrike">
                <a:solidFill>
                  <a:srgbClr val="000000"/>
                </a:solidFill>
                <a:latin typeface="Arial"/>
              </a:rPr>
              <a:t>For the sake of simplicity we call them e-Stores 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1440000" y="4464000"/>
            <a:ext cx="6264000" cy="194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3280" y="576360"/>
            <a:ext cx="7199280" cy="720720"/>
          </a:xfrm>
          <a:prstGeom prst="rect">
            <a:avLst/>
          </a:prstGeom>
          <a:noFill/>
          <a:ln>
            <a:noFill/>
          </a:ln>
        </p:spPr>
        <p:txBody>
          <a:bodyPr lIns="0" rIns="0" tIns="24840" bIns="0" anchor="ctr"/>
          <a:p>
            <a:pPr>
              <a:lnSpc>
                <a:spcPct val="93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Robust Product Support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008000" y="2015640"/>
            <a:ext cx="8064720" cy="4837320"/>
          </a:xfrm>
          <a:prstGeom prst="rect">
            <a:avLst/>
          </a:prstGeom>
          <a:noFill/>
          <a:ln>
            <a:noFill/>
          </a:ln>
        </p:spPr>
        <p:txBody>
          <a:bodyPr lIns="0" rIns="0" tIns="21240" bIns="0">
            <a:normAutofit/>
          </a:bodyPr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CA" sz="2400" spc="-1" strike="noStrike">
                <a:solidFill>
                  <a:srgbClr val="000000"/>
                </a:solidFill>
                <a:latin typeface="Arial"/>
              </a:rPr>
              <a:t>ADD/EDIT/IMPORT PRODUCTS &amp; CATEGORIES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The  products  section  of  the  Dashboard  provides  access  to  all  information  regarding Products, Product Categories, Options, Pricing, Product Images and Product Imports</a:t>
            </a:r>
            <a:br/>
            <a:br/>
            <a:r>
              <a:rPr b="1" lang="en-CA" sz="1600" spc="-1" strike="noStrike">
                <a:solidFill>
                  <a:srgbClr val="000000"/>
                </a:solidFill>
                <a:latin typeface="Arial"/>
              </a:rPr>
              <a:t>ADD A PRODUCT: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 Adding products from the Dash Board is simple and can be managed individually, by a spread sheet or directly integrated with your own 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product database via the REST API 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and supports multiple languages</a:t>
            </a:r>
            <a:br/>
            <a:br/>
            <a:r>
              <a:rPr b="1" lang="en-CA" sz="1600" spc="-1" strike="noStrike">
                <a:solidFill>
                  <a:srgbClr val="000000"/>
                </a:solidFill>
                <a:latin typeface="Arial"/>
              </a:rPr>
              <a:t>PRODUCT OPTIONS: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 Options allow you 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to add specific additional choices to a 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product like size or color. Options can be 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setup as a list that a buyer would select 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from (ie: sizes) or a single option such as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a gift box</a:t>
            </a:r>
            <a:br/>
            <a:br/>
            <a:r>
              <a:rPr b="1" lang="en-CA" sz="1600" spc="-1" strike="noStrike">
                <a:solidFill>
                  <a:srgbClr val="000000"/>
                </a:solidFill>
                <a:latin typeface="Arial"/>
              </a:rPr>
              <a:t>INVENTORY: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 The system will track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inventory if needed.</a:t>
            </a:r>
            <a:endParaRPr b="0" lang="en-C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5040360" y="3871800"/>
            <a:ext cx="3959280" cy="253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3280" y="453600"/>
            <a:ext cx="8423280" cy="963720"/>
          </a:xfrm>
          <a:prstGeom prst="rect">
            <a:avLst/>
          </a:prstGeom>
          <a:noFill/>
          <a:ln>
            <a:noFill/>
          </a:ln>
        </p:spPr>
        <p:txBody>
          <a:bodyPr lIns="0" rIns="0" tIns="23040" bIns="0" anchor="ctr"/>
          <a:p>
            <a:pPr>
              <a:lnSpc>
                <a:spcPct val="93000"/>
              </a:lnSpc>
            </a:pPr>
            <a:r>
              <a:rPr b="1" lang="en-CA" sz="2600" spc="-1" strike="noStrike">
                <a:solidFill>
                  <a:srgbClr val="000000"/>
                </a:solidFill>
                <a:latin typeface="Arial"/>
              </a:rPr>
              <a:t>PromoBullit e-Store Platform Summary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791640" y="2015640"/>
            <a:ext cx="7920360" cy="4248360"/>
          </a:xfrm>
          <a:prstGeom prst="rect">
            <a:avLst/>
          </a:prstGeom>
          <a:noFill/>
          <a:ln>
            <a:noFill/>
          </a:ln>
        </p:spPr>
        <p:txBody>
          <a:bodyPr lIns="0" rIns="0" tIns="23040" bIns="0">
            <a:normAutofit/>
          </a:bodyPr>
          <a:p>
            <a:pPr marL="423720" indent="-31896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Full-featured platform for all e-Store  requirements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423720" indent="-31896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Customizable Designs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423720" indent="-31896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Extensive product option </a:t>
            </a:r>
            <a:br/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support (Color, Size, etc.)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423720" indent="-31896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Flexible payment support </a:t>
            </a:r>
            <a:br/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(Credit Cards, Budgets, </a:t>
            </a:r>
            <a:br/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PO, etc.)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423720" indent="-31896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Real-time or Custom shipping </a:t>
            </a:r>
            <a:br/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calculations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423720" indent="-31896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Bilingual, Multi-currency, </a:t>
            </a:r>
            <a:br/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Canadian &amp; USA Taxes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041800" y="2664000"/>
            <a:ext cx="3957840" cy="344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3280" y="576360"/>
            <a:ext cx="7199280" cy="720720"/>
          </a:xfrm>
          <a:prstGeom prst="rect">
            <a:avLst/>
          </a:prstGeom>
          <a:noFill/>
          <a:ln>
            <a:noFill/>
          </a:ln>
        </p:spPr>
        <p:txBody>
          <a:bodyPr lIns="0" rIns="0" tIns="29160" bIns="0" anchor="ctr"/>
          <a:p>
            <a:pPr>
              <a:lnSpc>
                <a:spcPct val="93000"/>
              </a:lnSpc>
            </a:pPr>
            <a:r>
              <a:rPr b="1" lang="en-CA" sz="3300" spc="-1" strike="noStrike">
                <a:solidFill>
                  <a:srgbClr val="000000"/>
                </a:solidFill>
                <a:latin typeface="Arial"/>
              </a:rPr>
              <a:t>What is an e-Store?</a:t>
            </a:r>
            <a:endParaRPr b="0" lang="en-CA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728640" y="3462480"/>
            <a:ext cx="9072720" cy="3450960"/>
          </a:xfrm>
          <a:prstGeom prst="rect">
            <a:avLst/>
          </a:prstGeom>
          <a:noFill/>
          <a:ln>
            <a:noFill/>
          </a:ln>
        </p:spPr>
        <p:txBody>
          <a:bodyPr lIns="0" rIns="0" tIns="19440" bIns="0">
            <a:normAutofit/>
          </a:bodyPr>
          <a:p>
            <a:pPr marL="431640" indent="-316080">
              <a:lnSpc>
                <a:spcPct val="93000"/>
              </a:lnSpc>
              <a:spcAft>
                <a:spcPts val="1423"/>
              </a:spcAft>
            </a:pPr>
            <a:r>
              <a:rPr b="1" lang="en-CA" sz="2000" spc="-1" strike="noStrike">
                <a:solidFill>
                  <a:srgbClr val="000000"/>
                </a:solidFill>
                <a:latin typeface="Arial"/>
              </a:rPr>
              <a:t>e-Store's have grown in popularity due </a:t>
            </a:r>
            <a:br/>
            <a:r>
              <a:rPr b="1" lang="en-CA" sz="2000" spc="-1" strike="noStrike">
                <a:solidFill>
                  <a:srgbClr val="000000"/>
                </a:solidFill>
                <a:latin typeface="Arial"/>
              </a:rPr>
              <a:t>to their efficiencies for ordering products </a:t>
            </a:r>
            <a:br/>
            <a:r>
              <a:rPr b="1" lang="en-CA" sz="2000" spc="-1" strike="noStrike">
                <a:solidFill>
                  <a:srgbClr val="000000"/>
                </a:solidFill>
                <a:latin typeface="Arial"/>
              </a:rPr>
              <a:t>and services and guaranteeing consistency for: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431640" indent="-316080">
              <a:lnSpc>
                <a:spcPct val="93000"/>
              </a:lnSpc>
              <a:spcAft>
                <a:spcPts val="1423"/>
              </a:spcAf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i="1" lang="en-CA" sz="2000" spc="-1" strike="noStrike">
                <a:solidFill>
                  <a:srgbClr val="000000"/>
                </a:solidFill>
                <a:latin typeface="Arial"/>
              </a:rPr>
              <a:t>Corporate branding &amp; merchandising</a:t>
            </a:r>
            <a:br/>
            <a:r>
              <a:rPr b="0" i="1" lang="en-CA" sz="2000" spc="-1" strike="noStrike">
                <a:solidFill>
                  <a:srgbClr val="000000"/>
                </a:solidFill>
                <a:latin typeface="Arial"/>
              </a:rPr>
              <a:t>-Inventory management</a:t>
            </a:r>
            <a:br/>
            <a:r>
              <a:rPr b="0" i="1" lang="en-CA" sz="2000" spc="-1" strike="noStrike">
                <a:solidFill>
                  <a:srgbClr val="000000"/>
                </a:solidFill>
                <a:latin typeface="Arial"/>
              </a:rPr>
              <a:t>-Custom orders</a:t>
            </a:r>
            <a:br/>
            <a:r>
              <a:rPr b="0" i="1" lang="en-CA" sz="2000" spc="-1" strike="noStrike">
                <a:solidFill>
                  <a:srgbClr val="000000"/>
                </a:solidFill>
                <a:latin typeface="Arial"/>
              </a:rPr>
              <a:t>-Secure access for purchasing by </a:t>
            </a:r>
            <a:br/>
            <a:r>
              <a:rPr b="0" i="1" lang="en-CA" sz="2000" spc="-1" strike="noStrike">
                <a:solidFill>
                  <a:srgbClr val="000000"/>
                </a:solidFill>
                <a:latin typeface="Arial"/>
              </a:rPr>
              <a:t> individuals and departments 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431640" indent="-316080">
              <a:lnSpc>
                <a:spcPct val="93000"/>
              </a:lnSpc>
              <a:spcAft>
                <a:spcPts val="1423"/>
              </a:spcAf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431640" indent="-316080">
              <a:lnSpc>
                <a:spcPct val="93000"/>
              </a:lnSpc>
              <a:spcAft>
                <a:spcPts val="1423"/>
              </a:spcAf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720720" y="1444680"/>
            <a:ext cx="7415280" cy="119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8040" bIns="45000"/>
          <a:p>
            <a:pPr>
              <a:lnSpc>
                <a:spcPct val="93000"/>
              </a:lnSpc>
            </a:pPr>
            <a:r>
              <a:rPr b="1" lang="en-CA" sz="2600" spc="-1" strike="noStrike">
                <a:solidFill>
                  <a:srgbClr val="000000"/>
                </a:solidFill>
                <a:latin typeface="Arial"/>
              </a:rPr>
              <a:t>An “e-Store” put simply, is a website that streamlines &amp; simplifies selling products and/or services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720720" y="2664000"/>
            <a:ext cx="8818560" cy="78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2640" bIns="45000"/>
          <a:p>
            <a:pPr>
              <a:lnSpc>
                <a:spcPct val="93000"/>
              </a:lnSpc>
            </a:pPr>
            <a:r>
              <a:rPr b="1" lang="en-CA" sz="2000" spc="-1" strike="noStrike">
                <a:solidFill>
                  <a:srgbClr val="000000"/>
                </a:solidFill>
                <a:latin typeface="Arial"/>
              </a:rPr>
              <a:t>...Other uses for e-Stores are Achievement Awards for Employees/Agents and Recognition for Years of Service and Loyalty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6119640" y="4227480"/>
            <a:ext cx="3437280" cy="2324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3280" y="576360"/>
            <a:ext cx="7199280" cy="720720"/>
          </a:xfrm>
          <a:prstGeom prst="rect">
            <a:avLst/>
          </a:prstGeom>
          <a:noFill/>
          <a:ln>
            <a:noFill/>
          </a:ln>
        </p:spPr>
        <p:txBody>
          <a:bodyPr lIns="0" rIns="0" tIns="30240" bIns="0" anchor="ctr"/>
          <a:p>
            <a:pPr>
              <a:lnSpc>
                <a:spcPct val="93000"/>
              </a:lnSpc>
            </a:pPr>
            <a:r>
              <a:rPr b="1" lang="en-US" sz="3400" spc="-1" strike="noStrike">
                <a:solidFill>
                  <a:srgbClr val="000000"/>
                </a:solidFill>
                <a:latin typeface="Arial"/>
              </a:rPr>
              <a:t>e-Store Features</a:t>
            </a:r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720360" y="1800000"/>
            <a:ext cx="8280360" cy="4816440"/>
          </a:xfrm>
          <a:prstGeom prst="rect">
            <a:avLst/>
          </a:prstGeom>
          <a:noFill/>
          <a:ln>
            <a:noFill/>
          </a:ln>
        </p:spPr>
        <p:txBody>
          <a:bodyPr lIns="0" rIns="0" tIns="17640" bIns="0">
            <a:normAutofit/>
          </a:bodyPr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Design Control: 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</a:rPr>
              <a:t>Freshening the website design is simple</a:t>
            </a: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E-commerce Ready: 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</a:rPr>
              <a:t>Several payment methods are available  through either  Credit Cards, Purchase Orders, Cost Centers, Gift Cards, Budgets etc (A single payment method may be chosen or a combination)</a:t>
            </a: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Shipping/Taxes: 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</a:rPr>
              <a:t>Calculated in real time</a:t>
            </a: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Discount Codes: 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</a:rPr>
              <a:t>Create one-time or reusable discount codes</a:t>
            </a: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257040" y="4024440"/>
            <a:ext cx="4351320" cy="3247920"/>
          </a:xfrm>
          <a:prstGeom prst="rect">
            <a:avLst/>
          </a:prstGeom>
          <a:ln>
            <a:noFill/>
          </a:ln>
        </p:spPr>
      </p:pic>
      <p:sp>
        <p:nvSpPr>
          <p:cNvPr id="63" name="CustomShape 3"/>
          <p:cNvSpPr/>
          <p:nvPr/>
        </p:nvSpPr>
        <p:spPr>
          <a:xfrm>
            <a:off x="3240000" y="4032360"/>
            <a:ext cx="5472360" cy="23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/>
          <a:p>
            <a:pPr>
              <a:lnSpc>
                <a:spcPct val="93000"/>
              </a:lnSpc>
              <a:spcAft>
                <a:spcPts val="1423"/>
              </a:spcAft>
            </a:pPr>
            <a:br/>
            <a:r>
              <a:rPr b="1" lang="en-US" sz="2000" spc="-1" strike="noStrike">
                <a:solidFill>
                  <a:srgbClr val="000000"/>
                </a:solidFill>
                <a:latin typeface="Arial"/>
                <a:ea typeface="WenQuanYi Zen Hei"/>
              </a:rPr>
              <a:t>Customer Groups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WenQuanYi Zen Hei"/>
              </a:rPr>
              <a:t>: Organize Customer accounts into easy to manage groups and offer special discounts, restrict payment and/or shipping etc.</a:t>
            </a: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WenQuanYi Zen Hei"/>
              </a:rPr>
              <a:t>Simple Report Management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WenQuanYi Zen Hei"/>
              </a:rPr>
              <a:t>Robust Product Display: 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WenQuanYi Zen Hei"/>
              </a:rPr>
              <a:t>Multiple product options like size, color quantity pricing, images etc.  </a:t>
            </a: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US" sz="700" spc="-1" strike="noStrike">
                <a:solidFill>
                  <a:srgbClr val="000000"/>
                </a:solidFill>
                <a:latin typeface="Arial"/>
                <a:ea typeface="WenQuanYi Zen Hei"/>
              </a:rPr>
              <a:t> </a:t>
            </a:r>
            <a:endParaRPr b="0" lang="en-CA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3280" y="576360"/>
            <a:ext cx="7199280" cy="720720"/>
          </a:xfrm>
          <a:prstGeom prst="rect">
            <a:avLst/>
          </a:prstGeom>
          <a:noFill/>
          <a:ln>
            <a:noFill/>
          </a:ln>
        </p:spPr>
        <p:txBody>
          <a:bodyPr lIns="0" rIns="0" tIns="30240" bIns="0" anchor="ctr"/>
          <a:p>
            <a:pPr>
              <a:lnSpc>
                <a:spcPct val="93000"/>
              </a:lnSpc>
            </a:pPr>
            <a:r>
              <a:rPr b="1" lang="en-CA" sz="3400" spc="-1" strike="noStrike">
                <a:solidFill>
                  <a:srgbClr val="000000"/>
                </a:solidFill>
                <a:latin typeface="Arial"/>
              </a:rPr>
              <a:t>e-Store Design and Control</a:t>
            </a:r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502920" y="2087280"/>
            <a:ext cx="9072360" cy="4095720"/>
          </a:xfrm>
          <a:prstGeom prst="rect">
            <a:avLst/>
          </a:prstGeom>
          <a:noFill/>
          <a:ln>
            <a:noFill/>
          </a:ln>
        </p:spPr>
        <p:txBody>
          <a:bodyPr lIns="0" rIns="0" tIns="23040" bIns="0">
            <a:normAutofit/>
          </a:bodyPr>
          <a:p>
            <a:pPr marL="431640" indent="-316080">
              <a:lnSpc>
                <a:spcPct val="93000"/>
              </a:lnSpc>
              <a:spcAft>
                <a:spcPts val="1423"/>
              </a:spcAft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Templates are a starting point for making your new </a:t>
            </a:r>
            <a:br/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e-Store simple and beautiful 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lvl="1" marL="855360" indent="-320400">
              <a:lnSpc>
                <a:spcPct val="93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Match a Corporate website or create something new 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lvl="1" marL="855360" indent="-320400">
              <a:lnSpc>
                <a:spcPct val="93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Add Images, Banners, Sliders &amp; more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lvl="1" marL="855360" indent="-320400">
              <a:lnSpc>
                <a:spcPct val="93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Add your own </a:t>
            </a:r>
            <a:br/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CSS Code if needed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4967280" y="4032360"/>
            <a:ext cx="3778200" cy="2394000"/>
          </a:xfrm>
          <a:prstGeom prst="rect">
            <a:avLst/>
          </a:prstGeom>
          <a:ln>
            <a:noFill/>
          </a:ln>
        </p:spPr>
      </p:pic>
      <p:sp>
        <p:nvSpPr>
          <p:cNvPr id="67" name="CustomShape 3"/>
          <p:cNvSpPr/>
          <p:nvPr/>
        </p:nvSpPr>
        <p:spPr>
          <a:xfrm>
            <a:off x="1655640" y="5184720"/>
            <a:ext cx="2519640" cy="1152720"/>
          </a:xfrm>
          <a:prstGeom prst="wedgeRoundRectCallout">
            <a:avLst>
              <a:gd name="adj1" fmla="val 90805"/>
              <a:gd name="adj2" fmla="val 3481"/>
              <a:gd name="adj3" fmla="val 16667"/>
            </a:avLst>
          </a:prstGeom>
          <a:solidFill>
            <a:srgbClr val="fafad2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 anchor="ctr"/>
          <a:p>
            <a:pPr algn="ctr">
              <a:lnSpc>
                <a:spcPct val="93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Admin Mode provides</a:t>
            </a:r>
            <a:br/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full access to settings, </a:t>
            </a:r>
            <a:br/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Fonts &amp; Colors.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3280" y="576360"/>
            <a:ext cx="7199280" cy="720720"/>
          </a:xfrm>
          <a:prstGeom prst="rect">
            <a:avLst/>
          </a:prstGeom>
          <a:noFill/>
          <a:ln>
            <a:noFill/>
          </a:ln>
        </p:spPr>
        <p:txBody>
          <a:bodyPr lIns="0" rIns="0" tIns="30240" bIns="0" anchor="ctr"/>
          <a:p>
            <a:pPr>
              <a:lnSpc>
                <a:spcPct val="93000"/>
              </a:lnSpc>
            </a:pPr>
            <a:r>
              <a:rPr b="1" lang="en-CA" sz="3400" spc="-1" strike="noStrike">
                <a:solidFill>
                  <a:srgbClr val="000000"/>
                </a:solidFill>
                <a:latin typeface="Arial"/>
              </a:rPr>
              <a:t>e-Commerce Ready</a:t>
            </a:r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647640" y="1800000"/>
            <a:ext cx="86407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23040" bIns="0">
            <a:normAutofit/>
          </a:bodyPr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The e-Store can accept several methods of payment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CA" sz="1800" spc="-1" strike="noStrike">
                <a:solidFill>
                  <a:srgbClr val="000000"/>
                </a:solidFill>
                <a:latin typeface="Arial"/>
              </a:rPr>
              <a:t>PURCHASE ON ACCOUNT/PURCHASE ORDER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- A Purchase order number or equivalent is needed to use this payment method. 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CA" sz="1800" spc="-1" strike="noStrike">
                <a:solidFill>
                  <a:srgbClr val="000000"/>
                </a:solidFill>
                <a:latin typeface="Arial"/>
              </a:rPr>
              <a:t>BILL ME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Purchases can be paid using payment terms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CA" sz="1800" spc="-1" strike="noStrike">
                <a:solidFill>
                  <a:srgbClr val="000000"/>
                </a:solidFill>
                <a:latin typeface="Arial"/>
              </a:rPr>
              <a:t>COST CENTRE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- Purchases are allocated to a Corporate Cost Centre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CA" sz="1800" spc="-1" strike="noStrike">
                <a:solidFill>
                  <a:srgbClr val="000000"/>
                </a:solidFill>
                <a:latin typeface="Arial"/>
              </a:rPr>
              <a:t>Credit Card Payments: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PAYPAL EXPRESS CHECKOUT, PAYPAL PRO DIRECT PAYMENTS, MONERIS CANADA, Authorize.net US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CA" sz="1800" spc="-1" strike="noStrike">
                <a:solidFill>
                  <a:srgbClr val="000000"/>
                </a:solidFill>
                <a:latin typeface="Arial"/>
              </a:rPr>
              <a:t>BUDGETS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- A powerful feature that provides the ability to control spending by User. Approvers can also be defined which provides further control 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CA" sz="1800" spc="-1" strike="noStrike">
                <a:solidFill>
                  <a:srgbClr val="000000"/>
                </a:solidFill>
                <a:latin typeface="Arial"/>
              </a:rPr>
              <a:t>STORE CARDS (Gift cards)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- This payment method allows for an unlimited  amount of Store cards of any denomination.          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936720" y="5759280"/>
            <a:ext cx="5126040" cy="86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3280" y="576360"/>
            <a:ext cx="7199280" cy="720720"/>
          </a:xfrm>
          <a:prstGeom prst="rect">
            <a:avLst/>
          </a:prstGeom>
          <a:noFill/>
          <a:ln>
            <a:noFill/>
          </a:ln>
        </p:spPr>
        <p:txBody>
          <a:bodyPr lIns="0" rIns="0" tIns="30240" bIns="0" anchor="ctr"/>
          <a:p>
            <a:pPr>
              <a:lnSpc>
                <a:spcPct val="93000"/>
              </a:lnSpc>
            </a:pPr>
            <a:r>
              <a:rPr b="1" lang="en-CA" sz="3400" spc="-1" strike="noStrike">
                <a:solidFill>
                  <a:srgbClr val="000000"/>
                </a:solidFill>
                <a:latin typeface="Arial"/>
              </a:rPr>
              <a:t>Shipping &amp; Taxes</a:t>
            </a:r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863280" y="1528560"/>
            <a:ext cx="8351640" cy="4701960"/>
          </a:xfrm>
          <a:prstGeom prst="rect">
            <a:avLst/>
          </a:prstGeom>
          <a:noFill/>
          <a:ln>
            <a:noFill/>
          </a:ln>
        </p:spPr>
        <p:txBody>
          <a:bodyPr lIns="0" rIns="0" tIns="23040" bIns="0">
            <a:normAutofit/>
          </a:bodyPr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CA" sz="2200" spc="-1" strike="noStrike" u="sng">
                <a:solidFill>
                  <a:srgbClr val="0047ff"/>
                </a:solidFill>
                <a:uFillTx/>
                <a:latin typeface="Arial"/>
              </a:rPr>
              <a:t>SHIPPING:</a:t>
            </a: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Your eStore can offer one or several shipping methods at check out. Buyers can choose their best option.</a:t>
            </a:r>
            <a:endParaRPr b="0" lang="en-CA" sz="16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CA" sz="2000" spc="-1" strike="noStrike">
                <a:solidFill>
                  <a:srgbClr val="000000"/>
                </a:solidFill>
                <a:latin typeface="Arial"/>
              </a:rPr>
              <a:t>CANADA POST &amp; PUROLATOR</a:t>
            </a: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Calculate real-time shipping rates for the destination, based on the total weight of the items in the cart. </a:t>
            </a:r>
            <a:endParaRPr b="0" lang="en-CA" sz="16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CA" sz="2000" spc="-1" strike="noStrike">
                <a:solidFill>
                  <a:srgbClr val="000000"/>
                </a:solidFill>
                <a:latin typeface="Arial"/>
              </a:rPr>
              <a:t>UPS</a:t>
            </a:r>
            <a:r>
              <a:rPr b="1" lang="en-CA" sz="2600" spc="-1" strike="noStrike">
                <a:solidFill>
                  <a:srgbClr val="000000"/>
                </a:solidFill>
                <a:latin typeface="Arial"/>
              </a:rPr>
              <a:t> -</a:t>
            </a: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With your API Access and account number, your regular earned rates will apply.</a:t>
            </a:r>
            <a:endParaRPr b="0" lang="en-CA" sz="16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CA" sz="2000" spc="-1" strike="noStrike">
                <a:solidFill>
                  <a:srgbClr val="000000"/>
                </a:solidFill>
                <a:latin typeface="Arial"/>
              </a:rPr>
              <a:t>FEDEX</a:t>
            </a:r>
            <a:r>
              <a:rPr b="1" lang="en-CA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Calculates real-time shipping rates for the destination, based on the total weight of  the  items  in  the  cart</a:t>
            </a:r>
            <a:endParaRPr b="0" lang="en-CA" sz="16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CA" sz="2000" spc="-1" strike="noStrike">
                <a:solidFill>
                  <a:srgbClr val="000000"/>
                </a:solidFill>
                <a:latin typeface="Arial"/>
              </a:rPr>
              <a:t>CUSTOM  DESTINATIONS  AND  FORMULAS</a:t>
            </a:r>
            <a:r>
              <a:rPr b="1" lang="en-CA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Allows creation of custom shipping calculations based on country/territory combinations.</a:t>
            </a:r>
            <a:endParaRPr b="0" lang="en-C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CA" sz="2000" spc="-1" strike="noStrike" u="sng">
                <a:solidFill>
                  <a:srgbClr val="0047ff"/>
                </a:solidFill>
                <a:uFillTx/>
                <a:latin typeface="Arial"/>
              </a:rPr>
              <a:t>TAXES:</a:t>
            </a:r>
            <a:r>
              <a:rPr b="1" lang="en-CA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Current Tax rates are automatically populated for Canada and USA. You can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add specific rules for US taxes to suit any jurisdiction. </a:t>
            </a:r>
            <a:endParaRPr b="0" lang="en-C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endParaRPr b="0" lang="en-C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1871640" y="6048360"/>
            <a:ext cx="5184720" cy="73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3280" y="576360"/>
            <a:ext cx="7199280" cy="720720"/>
          </a:xfrm>
          <a:prstGeom prst="rect">
            <a:avLst/>
          </a:prstGeom>
          <a:noFill/>
          <a:ln>
            <a:noFill/>
          </a:ln>
        </p:spPr>
        <p:txBody>
          <a:bodyPr lIns="0" rIns="0" tIns="30240" bIns="0" anchor="ctr"/>
          <a:p>
            <a:pPr>
              <a:lnSpc>
                <a:spcPct val="93000"/>
              </a:lnSpc>
            </a:pPr>
            <a:r>
              <a:rPr b="1" lang="en-CA" sz="3400" spc="-1" strike="noStrike">
                <a:solidFill>
                  <a:srgbClr val="000000"/>
                </a:solidFill>
                <a:latin typeface="Arial"/>
              </a:rPr>
              <a:t>Discount Codes</a:t>
            </a:r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863280" y="2087280"/>
            <a:ext cx="8351640" cy="4095720"/>
          </a:xfrm>
          <a:prstGeom prst="rect">
            <a:avLst/>
          </a:prstGeom>
          <a:noFill/>
          <a:ln>
            <a:noFill/>
          </a:ln>
        </p:spPr>
        <p:txBody>
          <a:bodyPr lIns="0" rIns="0" tIns="23040" bIns="0">
            <a:normAutofit/>
          </a:bodyPr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CA" sz="2600" spc="-1" strike="noStrike">
                <a:solidFill>
                  <a:srgbClr val="000000"/>
                </a:solidFill>
                <a:latin typeface="Arial"/>
              </a:rPr>
              <a:t>Discount Codes are usually for special offers that are activated with reference to a key word or phrase added to the check out process. Example: </a:t>
            </a:r>
            <a:r>
              <a:rPr b="1" i="1" lang="en-CA" sz="2600" spc="-1" strike="noStrike">
                <a:solidFill>
                  <a:srgbClr val="000000"/>
                </a:solidFill>
                <a:latin typeface="Arial"/>
              </a:rPr>
              <a:t>“When checking out use “Extra 10” to receive an additional 10% discount”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Create one-time or reusable discount </a:t>
            </a:r>
            <a:br/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codes.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They can be defined as price reduction </a:t>
            </a:r>
            <a:br/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for product, shipping, taxes etc or a </a:t>
            </a:r>
            <a:br/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combination of all 3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5472000" y="3656160"/>
            <a:ext cx="3672000" cy="2752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5549760" y="3743280"/>
            <a:ext cx="714600" cy="71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3280" y="576360"/>
            <a:ext cx="7199280" cy="720720"/>
          </a:xfrm>
          <a:prstGeom prst="rect">
            <a:avLst/>
          </a:prstGeom>
          <a:noFill/>
          <a:ln>
            <a:noFill/>
          </a:ln>
        </p:spPr>
        <p:txBody>
          <a:bodyPr lIns="0" rIns="0" tIns="30240" bIns="0" anchor="ctr"/>
          <a:p>
            <a:pPr>
              <a:lnSpc>
                <a:spcPct val="93000"/>
              </a:lnSpc>
            </a:pPr>
            <a:r>
              <a:rPr b="1" lang="en-CA" sz="3400" spc="-1" strike="noStrike">
                <a:solidFill>
                  <a:srgbClr val="000000"/>
                </a:solidFill>
                <a:latin typeface="Arial"/>
              </a:rPr>
              <a:t>Customer Groups</a:t>
            </a:r>
            <a:endParaRPr b="0" lang="en-CA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008000" y="1944720"/>
            <a:ext cx="8136000" cy="4240080"/>
          </a:xfrm>
          <a:prstGeom prst="rect">
            <a:avLst/>
          </a:prstGeom>
          <a:noFill/>
          <a:ln>
            <a:noFill/>
          </a:ln>
        </p:spPr>
        <p:txBody>
          <a:bodyPr lIns="0" rIns="0" tIns="23040" bIns="0">
            <a:normAutofit/>
          </a:bodyPr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1" lang="en-CA" sz="2600" spc="-1" strike="noStrike">
                <a:solidFill>
                  <a:srgbClr val="000000"/>
                </a:solidFill>
                <a:latin typeface="Arial"/>
              </a:rPr>
              <a:t>Customer Groups are  used  to  define groupings  of  customer  accounts. Customer  groups  can have specific attributes such as: 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1" strike="noStrike">
                <a:solidFill>
                  <a:srgbClr val="000000"/>
                </a:solidFill>
                <a:latin typeface="Arial"/>
              </a:rPr>
              <a:t>Group Discount </a:t>
            </a:r>
            <a:br/>
            <a:r>
              <a:rPr b="0" lang="en-CA" sz="2200" spc="-1" strike="noStrike">
                <a:solidFill>
                  <a:srgbClr val="000000"/>
                </a:solidFill>
                <a:latin typeface="Arial"/>
              </a:rPr>
              <a:t>formulas</a:t>
            </a:r>
            <a:endParaRPr b="0" lang="en-CA" sz="22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1" strike="noStrike">
                <a:solidFill>
                  <a:srgbClr val="000000"/>
                </a:solidFill>
                <a:latin typeface="Arial"/>
              </a:rPr>
              <a:t>Specific Payment </a:t>
            </a:r>
            <a:br/>
            <a:r>
              <a:rPr b="0" lang="en-CA" sz="2200" spc="-1" strike="noStrike">
                <a:solidFill>
                  <a:srgbClr val="000000"/>
                </a:solidFill>
                <a:latin typeface="Arial"/>
              </a:rPr>
              <a:t>Methods</a:t>
            </a:r>
            <a:endParaRPr b="0" lang="en-CA" sz="22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1" strike="noStrike">
                <a:solidFill>
                  <a:srgbClr val="000000"/>
                </a:solidFill>
                <a:latin typeface="Arial"/>
              </a:rPr>
              <a:t>Specific Shipping </a:t>
            </a:r>
            <a:br/>
            <a:r>
              <a:rPr b="0" lang="en-CA" sz="2200" spc="-1" strike="noStrike">
                <a:solidFill>
                  <a:srgbClr val="000000"/>
                </a:solidFill>
                <a:latin typeface="Arial"/>
              </a:rPr>
              <a:t>Methods</a:t>
            </a:r>
            <a:endParaRPr b="0" lang="en-CA" sz="2200" spc="-1" strike="noStrike">
              <a:solidFill>
                <a:srgbClr val="000000"/>
              </a:solidFill>
              <a:latin typeface="Arial"/>
            </a:endParaRPr>
          </a:p>
          <a:p>
            <a:pPr indent="106200">
              <a:lnSpc>
                <a:spcPct val="93000"/>
              </a:lnSpc>
              <a:spcAft>
                <a:spcPts val="142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1" strike="noStrike">
                <a:solidFill>
                  <a:srgbClr val="000000"/>
                </a:solidFill>
                <a:latin typeface="Arial"/>
              </a:rPr>
              <a:t>Make products visible only to certain groups</a:t>
            </a:r>
            <a:endParaRPr b="0" lang="en-CA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3906720" y="3274920"/>
            <a:ext cx="4950000" cy="219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3280" y="576360"/>
            <a:ext cx="7199280" cy="720720"/>
          </a:xfrm>
          <a:prstGeom prst="rect">
            <a:avLst/>
          </a:prstGeom>
          <a:noFill/>
          <a:ln>
            <a:noFill/>
          </a:ln>
        </p:spPr>
        <p:txBody>
          <a:bodyPr lIns="0" rIns="0" tIns="24840" bIns="0" anchor="ctr"/>
          <a:p>
            <a:pPr>
              <a:lnSpc>
                <a:spcPct val="93000"/>
              </a:lnSpc>
            </a:pPr>
            <a:r>
              <a:rPr b="1" lang="en-CA" sz="2800" spc="-1" strike="noStrike">
                <a:solidFill>
                  <a:srgbClr val="000000"/>
                </a:solidFill>
                <a:latin typeface="Arial"/>
              </a:rPr>
              <a:t>Simple Report Management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763560" y="1463760"/>
            <a:ext cx="8423280" cy="4867200"/>
          </a:xfrm>
          <a:prstGeom prst="rect">
            <a:avLst/>
          </a:prstGeom>
          <a:noFill/>
          <a:ln>
            <a:noFill/>
          </a:ln>
        </p:spPr>
        <p:txBody>
          <a:bodyPr lIns="0" rIns="0" tIns="23040" bIns="0">
            <a:normAutofit/>
          </a:bodyPr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0" lang="en-CA" sz="2600" spc="-1" strike="noStrike">
                <a:solidFill>
                  <a:srgbClr val="000000"/>
                </a:solidFill>
                <a:latin typeface="Arial"/>
              </a:rPr>
              <a:t>STANDARD REPORTS: </a:t>
            </a:r>
            <a:endParaRPr b="0" lang="en-C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Aft>
                <a:spcPts val="1423"/>
              </a:spcAft>
            </a:pP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-Budget List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-Budget Usage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-Current Inventory Count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-Customer Account List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-Customer Account List 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-Discount Code Usage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-Order Related Reports for: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Export</a:t>
            </a:r>
            <a:br/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General Sales</a:t>
            </a:r>
            <a:br/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Ledger</a:t>
            </a:r>
            <a:br/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Sales By Category</a:t>
            </a:r>
            <a:br/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Summary By Customer</a:t>
            </a:r>
            <a:br/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Summary By Shipping Destination</a:t>
            </a:r>
            <a:br/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Top Selling Items</a:t>
            </a:r>
            <a:br/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i="1" lang="en-CA" sz="1600" spc="-1" strike="noStrike">
                <a:solidFill>
                  <a:srgbClr val="000000"/>
                </a:solidFill>
                <a:latin typeface="Arial"/>
              </a:rPr>
              <a:t>Transactions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-Product Export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-Product Inventory Export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-Store Card Export</a:t>
            </a:r>
            <a:br/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CA" sz="1600" spc="-1" strike="noStrike">
                <a:solidFill>
                  <a:srgbClr val="000000"/>
                </a:solidFill>
                <a:latin typeface="Arial"/>
              </a:rPr>
              <a:t>-Store Card Usage</a:t>
            </a:r>
            <a:endParaRPr b="0" lang="en-C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4680000" y="1790640"/>
            <a:ext cx="4176720" cy="21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/>
          <a:p>
            <a:pPr marL="215640" indent="-207720">
              <a:lnSpc>
                <a:spcPct val="93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ALLOWING CUSTOMER ACCESS TO REPORTS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5640" indent="-207720">
              <a:lnSpc>
                <a:spcPct val="93000"/>
              </a:lnSpc>
            </a:pPr>
            <a:r>
              <a:rPr b="0" lang="en-CA" sz="1400" spc="-1" strike="noStrike">
                <a:solidFill>
                  <a:srgbClr val="000000"/>
                </a:solidFill>
                <a:latin typeface="Arial"/>
              </a:rPr>
              <a:t>Customers can have limited access to pertinent reports. Customer access to valuable Reports  removes the need for customer service calls relating to pertinent data  </a:t>
            </a:r>
            <a:endParaRPr b="0" lang="en-CA" sz="1400" spc="-1" strike="noStrike">
              <a:solidFill>
                <a:srgbClr val="000000"/>
              </a:solidFill>
              <a:latin typeface="Arial"/>
            </a:endParaRPr>
          </a:p>
          <a:p>
            <a:pPr marL="215640" indent="-207720">
              <a:lnSpc>
                <a:spcPct val="93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5640" indent="-207720">
              <a:lnSpc>
                <a:spcPct val="93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5640" indent="-207720">
              <a:lnSpc>
                <a:spcPct val="93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4967280" y="3600360"/>
            <a:ext cx="3816360" cy="237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Application>LibreOffice/5.4.1.2$Windows_X86_64 LibreOffice_project/ea7cb86e6eeb2bf3a5af73a8f7777ac570321527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2015-08-03T13:25:46Z</dcterms:created>
  <dc:creator/>
  <dc:description/>
  <dc:language>en-CA</dc:language>
  <cp:lastModifiedBy/>
  <dcterms:modified xsi:type="dcterms:W3CDTF">2018-02-07T14:37:19Z</dcterms:modified>
  <cp:revision>51</cp:revision>
  <dc:subject/>
  <dc:title/>
</cp:coreProperties>
</file>